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83" r:id="rId2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99FF66"/>
    <a:srgbClr val="CCFFCC"/>
    <a:srgbClr val="CCFFFF"/>
    <a:srgbClr val="9999FF"/>
    <a:srgbClr val="CCCCFF"/>
    <a:srgbClr val="FFFFDD"/>
    <a:srgbClr val="FF99FF"/>
    <a:srgbClr val="FFCC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3" autoAdjust="0"/>
    <p:restoredTop sz="93804" autoAdjust="0"/>
  </p:normalViewPr>
  <p:slideViewPr>
    <p:cSldViewPr>
      <p:cViewPr varScale="1">
        <p:scale>
          <a:sx n="110" d="100"/>
          <a:sy n="110" d="100"/>
        </p:scale>
        <p:origin x="1542" y="144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50" d="100"/>
          <a:sy n="50" d="100"/>
        </p:scale>
        <p:origin x="290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4FAE83-6876-449D-BCCE-496EC707688A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D39ECE-9559-4BF9-A72E-0A6C0885110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30850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11CDA4-1DBD-41D6-B7B8-7783B91A1ED7}" type="datetimeFigureOut">
              <a:rPr kumimoji="1" lang="ja-JP" altLang="en-US" smtClean="0"/>
              <a:t>2026/2/2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963613" y="1233488"/>
            <a:ext cx="4808537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C00520-4EEC-4F91-9ACF-C2C0654EE28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9417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mlit_top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0"/>
          <a:stretch>
            <a:fillRect/>
          </a:stretch>
        </p:blipFill>
        <p:spPr bwMode="auto">
          <a:xfrm>
            <a:off x="0" y="6524626"/>
            <a:ext cx="990600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9"/>
          <p:cNvSpPr>
            <a:spLocks noChangeArrowheads="1"/>
          </p:cNvSpPr>
          <p:nvPr userDrawn="1"/>
        </p:nvSpPr>
        <p:spPr bwMode="auto">
          <a:xfrm>
            <a:off x="1833299" y="3284539"/>
            <a:ext cx="8072702" cy="73025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endParaRPr lang="ja-JP" altLang="en-US"/>
          </a:p>
        </p:txBody>
      </p:sp>
      <p:pic>
        <p:nvPicPr>
          <p:cNvPr id="6" name="Picture 11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051551"/>
            <a:ext cx="2301081" cy="47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2"/>
          <p:cNvSpPr txBox="1">
            <a:spLocks noChangeArrowheads="1"/>
          </p:cNvSpPr>
          <p:nvPr userDrawn="1"/>
        </p:nvSpPr>
        <p:spPr bwMode="auto">
          <a:xfrm>
            <a:off x="1" y="6524625"/>
            <a:ext cx="364292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1200" i="1">
                <a:solidFill>
                  <a:schemeClr val="bg1"/>
                </a:solidFill>
                <a:latin typeface="Times New Roman" pitchFamily="18" charset="0"/>
              </a:rPr>
              <a:t>Ministry of Land, Infrastructure, Transport and Tourism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4187" y="2133601"/>
            <a:ext cx="8151813" cy="1470025"/>
          </a:xfrm>
        </p:spPr>
        <p:txBody>
          <a:bodyPr/>
          <a:lstStyle>
            <a:lvl1pPr>
              <a:defRPr sz="4000"/>
            </a:lvl1pPr>
          </a:lstStyle>
          <a:p>
            <a:r>
              <a:rPr lang="ja-JP" altLang="en-US"/>
              <a:t>マスター タイトルの書式設定</a:t>
            </a:r>
            <a:endParaRPr lang="ja-JP" alt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ja-JP" altLang="en-US"/>
              <a:t>マスター サブタイトルの書式設定</a:t>
            </a:r>
          </a:p>
        </p:txBody>
      </p:sp>
      <p:sp>
        <p:nvSpPr>
          <p:cNvPr id="10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1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99300" y="6245225"/>
            <a:ext cx="23114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C1E978-A3B9-4673-8199-379729392307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74205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B20612-914C-4BDE-8D4C-FEA4392E99F4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2649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1"/>
            <a:ext cx="2352675" cy="612616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0" y="1"/>
            <a:ext cx="6892925" cy="612616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FB01F7-FA20-4B15-9970-D297285851AC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701431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ja-JP" alt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1FC12D-27C1-4F31-90C9-A93D49E4468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36706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694BDB-530F-4364-A4B7-5A1182A1D62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404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DE403-68E0-47EB-9A36-3C247B16477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09660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541BEC-AD9E-4104-AF2B-4C626651FF89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6415656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FFE511-5094-4685-A035-FB392A6605D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880967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9C2EA1-6911-4BAC-954D-0A2DD024DDC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166650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176D3-1CBA-4E5C-8891-6A87D7C30D4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51891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F5529-272E-4A2C-90D7-160EE3AC1005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142627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1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94600" y="6381750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a typeface="ＭＳ Ｐゴシック" pitchFamily="50" charset="-128"/>
              </a:defRPr>
            </a:lvl1pPr>
          </a:lstStyle>
          <a:p>
            <a:pPr>
              <a:defRPr/>
            </a:pPr>
            <a:fld id="{FFDCE21E-3BF4-4A13-BE4A-B95BE9787BE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grpSp>
        <p:nvGrpSpPr>
          <p:cNvPr id="2" name="Group 18"/>
          <p:cNvGrpSpPr>
            <a:grpSpLocks/>
          </p:cNvGrpSpPr>
          <p:nvPr userDrawn="1"/>
        </p:nvGrpSpPr>
        <p:grpSpPr bwMode="auto">
          <a:xfrm>
            <a:off x="0" y="-1"/>
            <a:ext cx="9906000" cy="748453"/>
            <a:chOff x="0" y="0"/>
            <a:chExt cx="5760" cy="344"/>
          </a:xfrm>
        </p:grpSpPr>
        <p:pic>
          <p:nvPicPr>
            <p:cNvPr id="1034" name="Picture 9" descr="mlit_top"/>
            <p:cNvPicPr>
              <a:picLocks noChangeAspect="1" noChangeArrowheads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801" b="65286"/>
            <a:stretch>
              <a:fillRect/>
            </a:stretch>
          </p:blipFill>
          <p:spPr bwMode="auto">
            <a:xfrm>
              <a:off x="0" y="300"/>
              <a:ext cx="5760" cy="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35" name="Group 17"/>
            <p:cNvGrpSpPr>
              <a:grpSpLocks/>
            </p:cNvGrpSpPr>
            <p:nvPr userDrawn="1"/>
          </p:nvGrpSpPr>
          <p:grpSpPr bwMode="auto">
            <a:xfrm>
              <a:off x="0" y="0"/>
              <a:ext cx="5760" cy="318"/>
              <a:chOff x="0" y="0"/>
              <a:chExt cx="5760" cy="318"/>
            </a:xfrm>
          </p:grpSpPr>
          <p:pic>
            <p:nvPicPr>
              <p:cNvPr id="1036" name="Picture 11" descr="mlit_top"/>
              <p:cNvPicPr>
                <a:picLocks noChangeAspect="1" noChangeArrowheads="1"/>
              </p:cNvPicPr>
              <p:nvPr userDrawn="1"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66945" b="42805"/>
              <a:stretch>
                <a:fillRect/>
              </a:stretch>
            </p:blipFill>
            <p:spPr bwMode="auto">
              <a:xfrm>
                <a:off x="3856" y="0"/>
                <a:ext cx="1904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7" name="Picture 16" descr="mlit_top"/>
              <p:cNvPicPr>
                <a:picLocks noChangeAspect="1" noChangeArrowheads="1"/>
              </p:cNvPicPr>
              <p:nvPr userDrawn="1"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0000" b="42805"/>
              <a:stretch>
                <a:fillRect/>
              </a:stretch>
            </p:blipFill>
            <p:spPr bwMode="auto">
              <a:xfrm>
                <a:off x="1043" y="0"/>
                <a:ext cx="2880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38" name="Picture 10" descr="mlit_top"/>
              <p:cNvPicPr>
                <a:picLocks noChangeAspect="1" noChangeArrowheads="1"/>
              </p:cNvPicPr>
              <p:nvPr userDrawn="1"/>
            </p:nvPicPr>
            <p:blipFill>
              <a:blip r:embed="rId1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8906" b="42805"/>
              <a:stretch>
                <a:fillRect/>
              </a:stretch>
            </p:blipFill>
            <p:spPr bwMode="auto">
              <a:xfrm>
                <a:off x="0" y="0"/>
                <a:ext cx="1791" cy="3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9060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3" name="正方形/長方形 12"/>
          <p:cNvSpPr/>
          <p:nvPr userDrawn="1"/>
        </p:nvSpPr>
        <p:spPr>
          <a:xfrm>
            <a:off x="10057792" y="6569968"/>
            <a:ext cx="288032" cy="288032"/>
          </a:xfrm>
          <a:prstGeom prst="rect">
            <a:avLst/>
          </a:prstGeom>
          <a:solidFill>
            <a:srgbClr val="FF5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正方形/長方形 13"/>
          <p:cNvSpPr/>
          <p:nvPr userDrawn="1"/>
        </p:nvSpPr>
        <p:spPr>
          <a:xfrm>
            <a:off x="10497616" y="6569968"/>
            <a:ext cx="288032" cy="288032"/>
          </a:xfrm>
          <a:prstGeom prst="rect">
            <a:avLst/>
          </a:prstGeom>
          <a:solidFill>
            <a:srgbClr val="33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正方形/長方形 14"/>
          <p:cNvSpPr/>
          <p:nvPr userDrawn="1"/>
        </p:nvSpPr>
        <p:spPr>
          <a:xfrm>
            <a:off x="10497616" y="6139478"/>
            <a:ext cx="288032" cy="288032"/>
          </a:xfrm>
          <a:prstGeom prst="rect">
            <a:avLst/>
          </a:prstGeom>
          <a:solidFill>
            <a:srgbClr val="CCFFFF"/>
          </a:solidFill>
          <a:ln w="57150"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正方形/長方形 15"/>
          <p:cNvSpPr/>
          <p:nvPr userDrawn="1"/>
        </p:nvSpPr>
        <p:spPr>
          <a:xfrm>
            <a:off x="10497616" y="5716300"/>
            <a:ext cx="288032" cy="288032"/>
          </a:xfrm>
          <a:prstGeom prst="rect">
            <a:avLst/>
          </a:prstGeom>
          <a:solidFill>
            <a:srgbClr val="CCFFCC"/>
          </a:solidFill>
          <a:ln w="57150">
            <a:solidFill>
              <a:srgbClr val="99FF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正方形/長方形 16"/>
          <p:cNvSpPr/>
          <p:nvPr userDrawn="1"/>
        </p:nvSpPr>
        <p:spPr>
          <a:xfrm>
            <a:off x="10057792" y="5716300"/>
            <a:ext cx="288032" cy="288032"/>
          </a:xfrm>
          <a:prstGeom prst="rect">
            <a:avLst/>
          </a:prstGeom>
          <a:solidFill>
            <a:srgbClr val="FFFFCC"/>
          </a:solidFill>
          <a:ln w="57150">
            <a:solidFill>
              <a:srgbClr val="FFCC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正方形/長方形 17"/>
          <p:cNvSpPr/>
          <p:nvPr userDrawn="1"/>
        </p:nvSpPr>
        <p:spPr>
          <a:xfrm>
            <a:off x="10057792" y="6139478"/>
            <a:ext cx="288032" cy="288032"/>
          </a:xfrm>
          <a:prstGeom prst="rect">
            <a:avLst/>
          </a:prstGeom>
          <a:solidFill>
            <a:srgbClr val="FFCCFF"/>
          </a:solidFill>
          <a:ln w="57150">
            <a:solidFill>
              <a:srgbClr val="FF99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69" r:id="rId2"/>
    <p:sldLayoutId id="2147483770" r:id="rId3"/>
    <p:sldLayoutId id="2147483771" r:id="rId4"/>
    <p:sldLayoutId id="2147483772" r:id="rId5"/>
    <p:sldLayoutId id="2147483773" r:id="rId6"/>
    <p:sldLayoutId id="2147483774" r:id="rId7"/>
    <p:sldLayoutId id="2147483775" r:id="rId8"/>
    <p:sldLayoutId id="2147483776" r:id="rId9"/>
    <p:sldLayoutId id="2147483777" r:id="rId10"/>
    <p:sldLayoutId id="2147483778" r:id="rId11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800">
          <a:solidFill>
            <a:srgbClr val="4087C8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z="2400" dirty="0"/>
              <a:t>技術開発案件名</a:t>
            </a:r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3069" y="819305"/>
            <a:ext cx="9771616" cy="63884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txBody>
          <a:bodyPr wrap="square" rtlCol="0" anchor="ctr">
            <a:noAutofit/>
          </a:bodyPr>
          <a:lstStyle/>
          <a:p>
            <a:pPr marR="0" lvl="0" algn="just" defTabSz="936345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524250" algn="l"/>
                <a:tab pos="5314235" algn="l"/>
              </a:tabLst>
              <a:defRPr/>
            </a:pP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/>
              </a:rPr>
              <a:t>技術開発機関</a:t>
            </a:r>
            <a:r>
              <a:rPr kumimoji="0" lang="ja-JP" altLang="en-US" sz="1400" kern="0" dirty="0">
                <a:solidFill>
                  <a:srgbClr val="000000"/>
                </a:solidFill>
                <a:latin typeface="ＭＳ Ｐゴシック"/>
                <a:sym typeface="Wingdings" panose="05000000000000000000" pitchFamily="2" charset="2"/>
              </a:rPr>
              <a:t>：（</a:t>
            </a:r>
            <a:r>
              <a:rPr kumimoji="0" lang="ja-JP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ＭＳ Ｐゴシック"/>
                <a:sym typeface="Wingdings" panose="05000000000000000000" pitchFamily="2" charset="2"/>
              </a:rPr>
              <a:t>代表）　　　　　　　　　　　　　（分担</a:t>
            </a:r>
            <a:r>
              <a:rPr kumimoji="0" lang="ja-JP" altLang="en-US" sz="1400" kern="0" dirty="0">
                <a:solidFill>
                  <a:srgbClr val="000000"/>
                </a:solidFill>
                <a:latin typeface="ＭＳ Ｐゴシック"/>
                <a:sym typeface="Wingdings" panose="05000000000000000000" pitchFamily="2" charset="2"/>
              </a:rPr>
              <a:t>）</a:t>
            </a:r>
            <a:endParaRPr kumimoji="0" lang="en-US" altLang="ja-JP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ＭＳ Ｐゴシック"/>
              <a:sym typeface="Wingdings" panose="05000000000000000000" pitchFamily="2" charset="2"/>
            </a:endParaRPr>
          </a:p>
          <a:p>
            <a:pPr marR="0" lvl="0" algn="just" defTabSz="936345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>
                <a:tab pos="1524250" algn="l"/>
                <a:tab pos="5314235" algn="l"/>
              </a:tabLst>
              <a:defRPr/>
            </a:pPr>
            <a:r>
              <a:rPr kumimoji="0" lang="ja-JP" altLang="en-US" sz="1400" kern="0" dirty="0">
                <a:solidFill>
                  <a:srgbClr val="000000"/>
                </a:solidFill>
                <a:latin typeface="ＭＳ Ｐゴシック"/>
                <a:sym typeface="Wingdings" panose="05000000000000000000" pitchFamily="2" charset="2"/>
              </a:rPr>
              <a:t>事業期間：令和　年度～　年度（○か年）</a:t>
            </a:r>
            <a:endParaRPr kumimoji="0" lang="ja-JP" alt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ＭＳ Ｐゴシック"/>
            </a:endParaRPr>
          </a:p>
        </p:txBody>
      </p:sp>
      <p:grpSp>
        <p:nvGrpSpPr>
          <p:cNvPr id="82" name="グループ化 81"/>
          <p:cNvGrpSpPr/>
          <p:nvPr/>
        </p:nvGrpSpPr>
        <p:grpSpPr>
          <a:xfrm>
            <a:off x="73069" y="1531853"/>
            <a:ext cx="1999611" cy="314663"/>
            <a:chOff x="73069" y="1556792"/>
            <a:chExt cx="1711579" cy="314663"/>
          </a:xfrm>
        </p:grpSpPr>
        <p:sp>
          <p:nvSpPr>
            <p:cNvPr id="75" name="角丸四角形 74"/>
            <p:cNvSpPr/>
            <p:nvPr/>
          </p:nvSpPr>
          <p:spPr>
            <a:xfrm>
              <a:off x="73069" y="1556792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6" name="テキスト ボックス 75"/>
            <p:cNvSpPr txBox="1"/>
            <p:nvPr/>
          </p:nvSpPr>
          <p:spPr>
            <a:xfrm>
              <a:off x="73069" y="1559177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ja-JP" altLang="en-US" sz="1400" dirty="0"/>
                <a:t>目</a:t>
              </a:r>
              <a:r>
                <a:rPr lang="ja-JP" altLang="en-US" sz="1400" dirty="0"/>
                <a:t>　</a:t>
              </a:r>
              <a:r>
                <a:rPr kumimoji="1" lang="ja-JP" altLang="en-US" sz="1400" dirty="0"/>
                <a:t>的</a:t>
              </a:r>
            </a:p>
          </p:txBody>
        </p:sp>
      </p:grpSp>
      <p:sp>
        <p:nvSpPr>
          <p:cNvPr id="78" name="正方形/長方形 77"/>
          <p:cNvSpPr/>
          <p:nvPr/>
        </p:nvSpPr>
        <p:spPr>
          <a:xfrm>
            <a:off x="73069" y="1825660"/>
            <a:ext cx="97692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latin typeface="+mn-ea"/>
                <a:ea typeface="+mn-ea"/>
              </a:rPr>
              <a:t>～～～</a:t>
            </a:r>
            <a:endParaRPr lang="en-US" altLang="ja-JP" sz="1200" dirty="0">
              <a:latin typeface="+mn-ea"/>
              <a:ea typeface="+mn-ea"/>
            </a:endParaRPr>
          </a:p>
        </p:txBody>
      </p:sp>
      <p:grpSp>
        <p:nvGrpSpPr>
          <p:cNvPr id="81" name="グループ化 80"/>
          <p:cNvGrpSpPr/>
          <p:nvPr/>
        </p:nvGrpSpPr>
        <p:grpSpPr>
          <a:xfrm>
            <a:off x="73069" y="2407499"/>
            <a:ext cx="1999611" cy="525605"/>
            <a:chOff x="73069" y="2545495"/>
            <a:chExt cx="1711579" cy="525605"/>
          </a:xfrm>
        </p:grpSpPr>
        <p:sp>
          <p:nvSpPr>
            <p:cNvPr id="79" name="角丸四角形 78"/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テキスト ボックス 79"/>
            <p:cNvSpPr txBox="1"/>
            <p:nvPr/>
          </p:nvSpPr>
          <p:spPr>
            <a:xfrm>
              <a:off x="73069" y="2547880"/>
              <a:ext cx="171157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技術開発の実施</a:t>
              </a:r>
              <a:r>
                <a:rPr kumimoji="1" lang="ja-JP" altLang="en-US" sz="1400" dirty="0"/>
                <a:t>内容</a:t>
              </a:r>
            </a:p>
          </p:txBody>
        </p:sp>
      </p:grpSp>
      <p:sp>
        <p:nvSpPr>
          <p:cNvPr id="83" name="正方形/長方形 82"/>
          <p:cNvSpPr/>
          <p:nvPr/>
        </p:nvSpPr>
        <p:spPr>
          <a:xfrm>
            <a:off x="68366" y="2742019"/>
            <a:ext cx="4668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ja-JP" altLang="en-US" sz="1200" dirty="0"/>
              <a:t>～～～</a:t>
            </a:r>
            <a:endParaRPr lang="en-US" altLang="ja-JP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ja-JP" altLang="en-US" sz="1200" dirty="0"/>
              <a:t>～～～</a:t>
            </a:r>
            <a:endParaRPr lang="en-US" altLang="ja-JP" sz="1200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ja-JP" altLang="en-US" sz="1200" dirty="0"/>
              <a:t>～～～</a:t>
            </a:r>
          </a:p>
        </p:txBody>
      </p:sp>
      <p:grpSp>
        <p:nvGrpSpPr>
          <p:cNvPr id="84" name="グループ化 83"/>
          <p:cNvGrpSpPr/>
          <p:nvPr/>
        </p:nvGrpSpPr>
        <p:grpSpPr>
          <a:xfrm>
            <a:off x="68366" y="3719649"/>
            <a:ext cx="1999611" cy="314663"/>
            <a:chOff x="73069" y="2545495"/>
            <a:chExt cx="1711579" cy="314663"/>
          </a:xfrm>
        </p:grpSpPr>
        <p:sp>
          <p:nvSpPr>
            <p:cNvPr id="85" name="角丸四角形 84"/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6" name="テキスト ボックス 85"/>
            <p:cNvSpPr txBox="1"/>
            <p:nvPr/>
          </p:nvSpPr>
          <p:spPr>
            <a:xfrm>
              <a:off x="73069" y="2547880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実施スケジュール</a:t>
              </a:r>
              <a:endParaRPr kumimoji="1" lang="ja-JP" altLang="en-US" sz="1400" dirty="0"/>
            </a:p>
          </p:txBody>
        </p:sp>
      </p:grpSp>
      <p:sp>
        <p:nvSpPr>
          <p:cNvPr id="87" name="正方形/長方形 86"/>
          <p:cNvSpPr/>
          <p:nvPr/>
        </p:nvSpPr>
        <p:spPr>
          <a:xfrm>
            <a:off x="75417" y="4050938"/>
            <a:ext cx="475152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rgbClr val="0070C0"/>
                </a:solidFill>
              </a:rPr>
              <a:t>＜１年目＞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>
                <a:solidFill>
                  <a:srgbClr val="0070C0"/>
                </a:solidFill>
              </a:rPr>
              <a:t>　</a:t>
            </a:r>
            <a:r>
              <a:rPr lang="ja-JP" altLang="en-US" sz="1200" dirty="0"/>
              <a:t>～～～～</a:t>
            </a:r>
            <a:endParaRPr lang="en-US" altLang="ja-JP" sz="1200" dirty="0"/>
          </a:p>
          <a:p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>
                <a:solidFill>
                  <a:srgbClr val="0070C0"/>
                </a:solidFill>
              </a:rPr>
              <a:t>＜２年目＞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/>
              <a:t>　～～～～</a:t>
            </a:r>
            <a:endParaRPr lang="en-US" altLang="ja-JP" sz="1200" dirty="0"/>
          </a:p>
          <a:p>
            <a:endParaRPr lang="en-US" altLang="ja-JP" sz="1200" dirty="0"/>
          </a:p>
          <a:p>
            <a:r>
              <a:rPr lang="ja-JP" altLang="en-US" sz="1200" dirty="0">
                <a:solidFill>
                  <a:srgbClr val="0070C0"/>
                </a:solidFill>
              </a:rPr>
              <a:t>＜３年目＞</a:t>
            </a:r>
            <a:endParaRPr lang="en-US" altLang="ja-JP" sz="1200" dirty="0">
              <a:solidFill>
                <a:srgbClr val="0070C0"/>
              </a:solidFill>
            </a:endParaRPr>
          </a:p>
          <a:p>
            <a:r>
              <a:rPr lang="ja-JP" altLang="en-US" sz="1200" dirty="0"/>
              <a:t>　～～～～</a:t>
            </a:r>
            <a:endParaRPr lang="en-US" altLang="ja-JP" sz="1200" dirty="0"/>
          </a:p>
          <a:p>
            <a:endParaRPr lang="ja-JP" altLang="en-US" sz="1200" dirty="0"/>
          </a:p>
        </p:txBody>
      </p:sp>
      <p:grpSp>
        <p:nvGrpSpPr>
          <p:cNvPr id="88" name="グループ化 87"/>
          <p:cNvGrpSpPr/>
          <p:nvPr/>
        </p:nvGrpSpPr>
        <p:grpSpPr>
          <a:xfrm>
            <a:off x="68365" y="5922649"/>
            <a:ext cx="2508371" cy="314663"/>
            <a:chOff x="73069" y="2545495"/>
            <a:chExt cx="1711579" cy="314663"/>
          </a:xfrm>
        </p:grpSpPr>
        <p:sp>
          <p:nvSpPr>
            <p:cNvPr id="89" name="角丸四角形 88"/>
            <p:cNvSpPr/>
            <p:nvPr/>
          </p:nvSpPr>
          <p:spPr>
            <a:xfrm>
              <a:off x="73069" y="2545495"/>
              <a:ext cx="1711579" cy="314663"/>
            </a:xfrm>
            <a:prstGeom prst="roundRect">
              <a:avLst/>
            </a:prstGeom>
            <a:effectLst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テキスト ボックス 89"/>
            <p:cNvSpPr txBox="1"/>
            <p:nvPr/>
          </p:nvSpPr>
          <p:spPr>
            <a:xfrm>
              <a:off x="73069" y="2547880"/>
              <a:ext cx="17115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dirty="0"/>
                <a:t>技術開発の成果・普及促進</a:t>
              </a:r>
              <a:endParaRPr kumimoji="1" lang="ja-JP" altLang="en-US" sz="1400" dirty="0"/>
            </a:p>
          </p:txBody>
        </p:sp>
      </p:grpSp>
      <p:sp>
        <p:nvSpPr>
          <p:cNvPr id="91" name="正方形/長方形 90"/>
          <p:cNvSpPr/>
          <p:nvPr/>
        </p:nvSpPr>
        <p:spPr>
          <a:xfrm>
            <a:off x="62222" y="6237312"/>
            <a:ext cx="97464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/>
              <a:t>～～～</a:t>
            </a:r>
            <a:endParaRPr lang="en-US" altLang="ja-JP" sz="1200" dirty="0"/>
          </a:p>
          <a:p>
            <a:r>
              <a:rPr lang="ja-JP" altLang="en-US" sz="1200" dirty="0"/>
              <a:t>～～～</a:t>
            </a:r>
            <a:endParaRPr lang="en-US" altLang="ja-JP" sz="1200" dirty="0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8E1BCC72-6865-D931-00C0-CD762684E689}"/>
              </a:ext>
            </a:extLst>
          </p:cNvPr>
          <p:cNvSpPr/>
          <p:nvPr/>
        </p:nvSpPr>
        <p:spPr>
          <a:xfrm>
            <a:off x="4823494" y="2492896"/>
            <a:ext cx="4981742" cy="36446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</a:rPr>
              <a:t>本技術開発の概要図</a:t>
            </a:r>
          </a:p>
        </p:txBody>
      </p:sp>
    </p:spTree>
    <p:extLst>
      <p:ext uri="{BB962C8B-B14F-4D97-AF65-F5344CB8AC3E}">
        <p14:creationId xmlns:p14="http://schemas.microsoft.com/office/powerpoint/2010/main" val="2713230473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Blank.pptx" id="{75BB661A-7159-40AB-A8B9-95C523401A87}" vid="{AD23DF29-DE52-45D5-B687-48F301D686A8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000045506</Template>
  <TotalTime>2143</TotalTime>
  <Words>86</Words>
  <Application>Microsoft Office PowerPoint</Application>
  <PresentationFormat>A4 210 x 297 mm</PresentationFormat>
  <Paragraphs>22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HGP創英角ｺﾞｼｯｸUB</vt:lpstr>
      <vt:lpstr>ＭＳ Ｐゴシック</vt:lpstr>
      <vt:lpstr>游ゴシック</vt:lpstr>
      <vt:lpstr>Arial</vt:lpstr>
      <vt:lpstr>Times New Roman</vt:lpstr>
      <vt:lpstr>Wingdings</vt:lpstr>
      <vt:lpstr>標準デザイン</vt:lpstr>
      <vt:lpstr>技術開発案件名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プレゼンテーションタイトル</dc:title>
  <dc:creator>戦略室</dc:creator>
  <cp:lastModifiedBy>駒沢 行賓</cp:lastModifiedBy>
  <cp:revision>127</cp:revision>
  <cp:lastPrinted>2023-07-31T05:51:41Z</cp:lastPrinted>
  <dcterms:created xsi:type="dcterms:W3CDTF">2023-01-27T05:32:44Z</dcterms:created>
  <dcterms:modified xsi:type="dcterms:W3CDTF">2026-02-02T06:36:30Z</dcterms:modified>
</cp:coreProperties>
</file>